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09" r:id="rId3"/>
    <p:sldId id="324" r:id="rId4"/>
    <p:sldId id="326" r:id="rId5"/>
    <p:sldId id="333" r:id="rId6"/>
    <p:sldId id="331" r:id="rId7"/>
    <p:sldId id="328" r:id="rId8"/>
    <p:sldId id="327" r:id="rId9"/>
    <p:sldId id="329" r:id="rId10"/>
    <p:sldId id="330" r:id="rId11"/>
    <p:sldId id="325" r:id="rId12"/>
    <p:sldId id="317" r:id="rId13"/>
    <p:sldId id="315" r:id="rId14"/>
    <p:sldId id="319" r:id="rId15"/>
    <p:sldId id="306" r:id="rId1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CC6600"/>
    <a:srgbClr val="FF3300"/>
    <a:srgbClr val="636101"/>
    <a:srgbClr val="878402"/>
    <a:srgbClr val="CC9900"/>
    <a:srgbClr val="0066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33" autoAdjust="0"/>
    <p:restoredTop sz="92110" autoAdjust="0"/>
  </p:normalViewPr>
  <p:slideViewPr>
    <p:cSldViewPr snapToGrid="0">
      <p:cViewPr varScale="1">
        <p:scale>
          <a:sx n="89" d="100"/>
          <a:sy n="89" d="100"/>
        </p:scale>
        <p:origin x="1386" y="6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ry Renski" userId="81861070-b86f-443c-9780-1fdcd23d4949" providerId="ADAL" clId="{42B87CE6-DD6F-45CA-A5BA-C35802DC4AE1}"/>
    <pc:docChg chg="undo custSel modSld">
      <pc:chgData name="Henry Renski" userId="81861070-b86f-443c-9780-1fdcd23d4949" providerId="ADAL" clId="{42B87CE6-DD6F-45CA-A5BA-C35802DC4AE1}" dt="2021-09-18T16:03:07.536" v="93" actId="20577"/>
      <pc:docMkLst>
        <pc:docMk/>
      </pc:docMkLst>
      <pc:sldChg chg="modSp mod">
        <pc:chgData name="Henry Renski" userId="81861070-b86f-443c-9780-1fdcd23d4949" providerId="ADAL" clId="{42B87CE6-DD6F-45CA-A5BA-C35802DC4AE1}" dt="2021-09-18T15:56:32.970" v="53" actId="33524"/>
        <pc:sldMkLst>
          <pc:docMk/>
          <pc:sldMk cId="0" sldId="309"/>
        </pc:sldMkLst>
        <pc:spChg chg="mod">
          <ac:chgData name="Henry Renski" userId="81861070-b86f-443c-9780-1fdcd23d4949" providerId="ADAL" clId="{42B87CE6-DD6F-45CA-A5BA-C35802DC4AE1}" dt="2021-09-18T15:56:32.970" v="53" actId="33524"/>
          <ac:spMkLst>
            <pc:docMk/>
            <pc:sldMk cId="0" sldId="309"/>
            <ac:spMk id="129027" creationId="{3A932110-22B8-47DA-AD94-620CD75E240A}"/>
          </ac:spMkLst>
        </pc:spChg>
      </pc:sldChg>
      <pc:sldChg chg="modSp mod">
        <pc:chgData name="Henry Renski" userId="81861070-b86f-443c-9780-1fdcd23d4949" providerId="ADAL" clId="{42B87CE6-DD6F-45CA-A5BA-C35802DC4AE1}" dt="2021-09-18T16:03:07.536" v="93" actId="20577"/>
        <pc:sldMkLst>
          <pc:docMk/>
          <pc:sldMk cId="0" sldId="315"/>
        </pc:sldMkLst>
        <pc:spChg chg="mod">
          <ac:chgData name="Henry Renski" userId="81861070-b86f-443c-9780-1fdcd23d4949" providerId="ADAL" clId="{42B87CE6-DD6F-45CA-A5BA-C35802DC4AE1}" dt="2021-09-18T16:03:07.536" v="93" actId="20577"/>
          <ac:spMkLst>
            <pc:docMk/>
            <pc:sldMk cId="0" sldId="315"/>
            <ac:spMk id="8195" creationId="{6D26807A-85CB-4E41-9DAD-45D319B4FE6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98BD36A5-300B-4747-A3FE-DC21370794D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F1DC3151-9350-40B8-9166-36280439F8D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i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81DB4B7B-DCFB-4BD8-9194-6A328E7E04F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0421" name="Rectangle 5">
            <a:extLst>
              <a:ext uri="{FF2B5EF4-FFF2-40B4-BE49-F238E27FC236}">
                <a16:creationId xmlns:a16="http://schemas.microsoft.com/office/drawing/2014/main" id="{2C2E3D42-645A-4302-B7AD-51C837BA8DC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0422" name="Rectangle 6">
            <a:extLst>
              <a:ext uri="{FF2B5EF4-FFF2-40B4-BE49-F238E27FC236}">
                <a16:creationId xmlns:a16="http://schemas.microsoft.com/office/drawing/2014/main" id="{11204862-45A2-429B-9706-83795B12488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i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23" name="Rectangle 7">
            <a:extLst>
              <a:ext uri="{FF2B5EF4-FFF2-40B4-BE49-F238E27FC236}">
                <a16:creationId xmlns:a16="http://schemas.microsoft.com/office/drawing/2014/main" id="{D57F408D-176E-465D-AD63-768E94E791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i="0" smtClean="0"/>
            </a:lvl1pPr>
          </a:lstStyle>
          <a:p>
            <a:pPr>
              <a:defRPr/>
            </a:pPr>
            <a:fld id="{DBA59A82-3817-4B96-AB0C-AA6BE54497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71816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66FBAE0D-7BEA-45E7-BBF2-36DEFE605A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DEB28E6-76BF-49E5-B9B5-13748B615A87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1B44E0AD-8D72-45BF-A2C5-418C1CD816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75BCE34E-D164-4C26-AFCF-89B0971A6D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663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69351ABA-3800-4AFD-985F-D09BED6CA8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C366710-B8F1-4F7D-BFB6-03FA12FB9846}" type="slidenum">
              <a:rPr lang="en-US" altLang="en-US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A4FC1DE8-51BD-435A-8035-4392E04797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D8963473-0302-4043-A9AB-06D8374239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274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69351ABA-3800-4AFD-985F-D09BED6CA8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C366710-B8F1-4F7D-BFB6-03FA12FB9846}" type="slidenum">
              <a:rPr lang="en-US" altLang="en-US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A4FC1DE8-51BD-435A-8035-4392E04797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D8963473-0302-4043-A9AB-06D8374239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0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A2780513-C5A5-4AFF-AA5F-20A2BA8F8B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976B74F9-2FC6-4073-B948-6ECC6B81E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Without timing you could have reverse causation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Confounding:  two variables are connected through their mutual association with a third variable</a:t>
            </a:r>
          </a:p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66248E40-333C-4BDE-9694-447E81F642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876F826-3E58-4F55-B9CA-E1E4365A16C7}" type="slidenum">
              <a:rPr lang="en-US" altLang="en-US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230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A2780513-C5A5-4AFF-AA5F-20A2BA8F8B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976B74F9-2FC6-4073-B948-6ECC6B81E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Without timing you could have reverse causation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Confounding:  two variables are connected through their mutual association with a third variable</a:t>
            </a:r>
          </a:p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66248E40-333C-4BDE-9694-447E81F642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876F826-3E58-4F55-B9CA-E1E4365A16C7}" type="slidenum">
              <a:rPr lang="en-US" altLang="en-US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9304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>
            <a:extLst>
              <a:ext uri="{FF2B5EF4-FFF2-40B4-BE49-F238E27FC236}">
                <a16:creationId xmlns:a16="http://schemas.microsoft.com/office/drawing/2014/main" id="{A2780513-C5A5-4AFF-AA5F-20A2BA8F8B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Notes Placeholder 2">
            <a:extLst>
              <a:ext uri="{FF2B5EF4-FFF2-40B4-BE49-F238E27FC236}">
                <a16:creationId xmlns:a16="http://schemas.microsoft.com/office/drawing/2014/main" id="{976B74F9-2FC6-4073-B948-6ECC6B81E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Without timing you could have reverse causation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Confounding:  two variables are connected through their mutual association with a third variable</a:t>
            </a:r>
          </a:p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66248E40-333C-4BDE-9694-447E81F642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876F826-3E58-4F55-B9CA-E1E4365A16C7}" type="slidenum">
              <a:rPr lang="en-US" altLang="en-US"/>
              <a:pPr>
                <a:spcBef>
                  <a:spcPct val="0"/>
                </a:spcBef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99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4AF96585-F0A0-4454-BE0F-866A2A0AD3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EB4AD4F-1137-4FC1-8AFA-244C9559A00F}" type="slidenum">
              <a:rPr lang="en-US" altLang="en-US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9835FE23-D2BB-4D65-836D-1E9EA11BC9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8A8AF9C0-BB2F-474E-BAC2-CFA7761DDD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976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C9B2DF-C461-406F-AFB0-43DF6B0EEAD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3621088" cy="6858000"/>
          </a:xfrm>
          <a:prstGeom prst="rect">
            <a:avLst/>
          </a:prstGeom>
          <a:gradFill rotWithShape="1">
            <a:gsLst>
              <a:gs pos="0">
                <a:srgbClr val="969696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F7640291-AA6C-4B7D-80AD-F18361557A2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62000"/>
            <a:ext cx="8686800" cy="29718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28800" y="838200"/>
            <a:ext cx="6553200" cy="2743200"/>
          </a:xfrm>
        </p:spPr>
        <p:txBody>
          <a:bodyPr anchor="t"/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style.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0" y="4191000"/>
            <a:ext cx="5715000" cy="1752600"/>
          </a:xfrm>
        </p:spPr>
        <p:txBody>
          <a:bodyPr/>
          <a:lstStyle>
            <a:lvl1pPr>
              <a:defRPr sz="2600" b="1"/>
            </a:lvl1pPr>
          </a:lstStyle>
          <a:p>
            <a:pPr lvl="0"/>
            <a:r>
              <a:rPr lang="en-US" noProof="0"/>
              <a:t>Dr. Henry Renski</a:t>
            </a:r>
          </a:p>
          <a:p>
            <a:pPr lvl="0"/>
            <a:endParaRPr lang="en-US" noProof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E36A443-F16E-4CCC-9C90-1ED6D4563C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CD18404D-7679-4745-B06D-B834952CA1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E40B1B56-146A-4DE0-A866-D17B8E84DD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D989778-B1F3-485B-BE6B-C9D687D899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943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5116B92-24E2-4DCF-B946-ED07B6D6A69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2BFE047-EDC1-4EB2-9F62-FD33C8BA2C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02FE133-7147-4761-8702-1E1BC9525D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5AFDAD-79BD-49CB-8914-0352B8E8D2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04825"/>
            <a:ext cx="20574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4825"/>
            <a:ext cx="601980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A04AFCF-1222-417B-BFEA-A76482264CB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E36B3B3-7CCC-40F0-BBE1-14F51D2A8F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60AC7C2-8431-44BF-908F-E6AD8D0EAE4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8FA91C-D418-41C6-9877-610F42B6A60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490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4825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66825"/>
            <a:ext cx="40386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66825"/>
            <a:ext cx="4038600" cy="2400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19525"/>
            <a:ext cx="4038600" cy="2400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51E6EEC0-1E6F-4436-A3B1-A251AB8FA9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A94CBFF-552D-4E83-A489-E2E4BA1673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745FEFC4-B17D-4559-952C-1057CEC02D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CFFF0B-D67C-417E-B5C2-87576961BCE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2059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C5D76F9-8ECE-444B-BC06-3DFBB6F641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297DDF8-F8C0-4994-A48E-CC5FD00A181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A203BFF-A368-4594-B91C-73BED9F68C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077F60-0FB6-4E9B-90EF-39BE625CDC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0316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81FDAE4-CB84-48B3-A8CD-303291C83C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9D47474-1953-4FA2-8071-5BD87FDB4A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D63462E-89FD-4A5C-BEBD-730C6A4481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115070-BFDC-4454-9052-2EC490311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43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66825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66825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5BF0D9-95F5-4ACE-869A-8B75102178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91C654-D225-49C3-AB28-F53DB5B0F2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639C28-E0A6-4029-9D81-3523BBF33B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F5DEE0-1B9A-42E7-A271-C5DA0B0048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0304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6960D1D-BCEA-4715-8939-2C615A3BFC9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86BB57B-148B-4B45-BBF4-B8D08BB405C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CD42E73-4BF4-4FCE-8F45-E7B7A52128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052981-3B8C-4373-94B4-273603D514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771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FC9CDCB7-6A8F-4C89-9081-882081A577C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6B2ADF8-64DE-4E48-922E-52E40140238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E258053-49D7-4C7E-98B3-4A752D24994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FD6502-4838-4AAC-A474-253024A761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6162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0500CE24-34A4-47C7-826D-F9FA80E8BBD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3E6C15F-286F-4176-A618-C928CF6218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F4FFC82-CD24-49F0-90ED-EFA8BF4776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E23AF3-6F10-42A6-8139-C7BAC22C9B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975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09B036-69C1-476F-B656-8D8BFF5DDDA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94ED0B-814D-4B95-98CD-D4B50727C4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20A34A-3C7E-4ECA-A7FA-F2DFC9EF05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386708-735E-42E1-A047-3E890F5EC8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712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A9AEEF-E048-49C2-94D2-FF3D40EED8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EDF754-9D2E-4018-A261-031BA20E521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190358-8B6E-45DF-BA64-BFF4764DFA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07C2EE-67C1-42F1-BF21-B7C1E6F3D9E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2146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1C50754-DFD2-474B-8C36-E03D367D9D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504825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CD92C9F-34F8-40C1-8DDA-747240083F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66825"/>
            <a:ext cx="82296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0D119A4-186C-4851-A1B0-85A18882546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1985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i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08AA810-800A-4176-85EE-D0A3727EC09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19850"/>
            <a:ext cx="2895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i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9E72817-3D1C-43C0-A9F3-ED757C69C5C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1985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i="0" smtClean="0"/>
            </a:lvl1pPr>
          </a:lstStyle>
          <a:p>
            <a:pPr>
              <a:defRPr/>
            </a:pPr>
            <a:fld id="{523D2DFD-589E-43F5-8FBA-E7DB68B5D0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Rectangle 8">
            <a:extLst>
              <a:ext uri="{FF2B5EF4-FFF2-40B4-BE49-F238E27FC236}">
                <a16:creationId xmlns:a16="http://schemas.microsoft.com/office/drawing/2014/main" id="{5EB5A267-8DFC-46B0-ADDB-6941A67A43B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314950" y="152400"/>
            <a:ext cx="3810000" cy="228600"/>
          </a:xfrm>
          <a:prstGeom prst="rect">
            <a:avLst/>
          </a:prstGeom>
          <a:gradFill rotWithShape="1">
            <a:gsLst>
              <a:gs pos="0">
                <a:srgbClr val="800000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32" name="Rectangle 9">
            <a:extLst>
              <a:ext uri="{FF2B5EF4-FFF2-40B4-BE49-F238E27FC236}">
                <a16:creationId xmlns:a16="http://schemas.microsoft.com/office/drawing/2014/main" id="{5DD5F9D8-D561-4771-96F5-0979354F2B2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52400"/>
            <a:ext cx="5324475" cy="2286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Font typeface="Wingdings" panose="05000000000000000000" pitchFamily="2" charset="2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110000"/>
        <a:buChar char="•"/>
        <a:defRPr sz="2400">
          <a:solidFill>
            <a:schemeClr val="tx1"/>
          </a:solidFill>
          <a:latin typeface="+mn-lt"/>
        </a:defRPr>
      </a:lvl2pPr>
      <a:lvl3pPr marL="6858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Char char="•"/>
        <a:defRPr sz="2000">
          <a:solidFill>
            <a:schemeClr val="tx1"/>
          </a:solidFill>
          <a:latin typeface="+mn-lt"/>
        </a:defRPr>
      </a:lvl3pPr>
      <a:lvl4pPr marL="10287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990000"/>
        </a:buClr>
        <a:buSzPct val="75000"/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loud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oderndive.com/1-getting-started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studio.cloud/" TargetMode="External"/><Relationship Id="rId4" Type="http://schemas.openxmlformats.org/officeDocument/2006/relationships/hyperlink" Target="https://www.youtube.com/watch?v=riONFzJdXcs&amp;list=PLqzoL9-eJTNARFXxgwbqGo56NtbJnB37A&amp;index=2&amp;t=0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oderndive.com/1-getting-started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DACAF90D-D400-468E-8101-5F01CC530CE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133600" y="838200"/>
            <a:ext cx="6248400" cy="2662238"/>
          </a:xfrm>
        </p:spPr>
        <p:txBody>
          <a:bodyPr/>
          <a:lstStyle/>
          <a:p>
            <a:pPr eaLnBrk="1" hangingPunct="1"/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Intro R Workshop and Study Group</a:t>
            </a:r>
            <a:b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BE85D37A-A03F-4692-9572-9A951EDBF94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33600" y="4191000"/>
            <a:ext cx="6248400" cy="2133600"/>
          </a:xfrm>
          <a:noFill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 eaLnBrk="1" hangingPunct="1"/>
            <a:r>
              <a:rPr lang="en-US" altLang="en-US" sz="3000">
                <a:latin typeface="Calibri" panose="020F0502020204030204" pitchFamily="34" charset="0"/>
                <a:cs typeface="Calibri" panose="020F0502020204030204" pitchFamily="34" charset="0"/>
              </a:rPr>
              <a:t>Dr. Henry Renski</a:t>
            </a:r>
          </a:p>
          <a:p>
            <a:pPr marL="0" indent="0" eaLnBrk="1" hangingPunct="1"/>
            <a:r>
              <a:rPr lang="en-US" altLang="en-US" sz="2400">
                <a:latin typeface="Calibri" panose="020F0502020204030204" pitchFamily="34" charset="0"/>
                <a:cs typeface="Calibri" panose="020F0502020204030204" pitchFamily="34" charset="0"/>
              </a:rPr>
              <a:t>Landscape Architecture &amp; Regional Planning</a:t>
            </a:r>
          </a:p>
          <a:p>
            <a:pPr marL="0" indent="0" eaLnBrk="1" hangingPunct="1"/>
            <a:r>
              <a:rPr lang="en-US" altLang="en-US" sz="2400">
                <a:latin typeface="Calibri" panose="020F0502020204030204" pitchFamily="34" charset="0"/>
                <a:cs typeface="Calibri" panose="020F0502020204030204" pitchFamily="34" charset="0"/>
              </a:rPr>
              <a:t>University of Massachusetts Amherst</a:t>
            </a:r>
          </a:p>
          <a:p>
            <a:pPr marL="0" indent="0" eaLnBrk="1" hangingPunct="1"/>
            <a:endParaRPr lang="en-US" alt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F784D-2673-48AE-9106-00521C4D3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Analysis and Word Clouds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F6CE49-ACAD-4245-8D78-A2C2BC694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82" r="64163" b="35589"/>
          <a:stretch/>
        </p:blipFill>
        <p:spPr>
          <a:xfrm>
            <a:off x="529839" y="1285714"/>
            <a:ext cx="7778892" cy="506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492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3A0CF-96FA-42CA-B226-A0E2ED81A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So what’s the problem?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17E74-18E4-4BC4-AAC4-619D128F1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2469"/>
            <a:ext cx="4114800" cy="4545623"/>
          </a:xfrm>
        </p:spPr>
        <p:txBody>
          <a:bodyPr/>
          <a:lstStyle/>
          <a:p>
            <a:pPr marL="0" indent="0"/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There is very a steep learning curve!!</a:t>
            </a:r>
          </a:p>
          <a:p>
            <a:pPr marL="0" indent="0"/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/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You have to retrain your brain to think more logically and less GUI</a:t>
            </a:r>
          </a:p>
          <a:p>
            <a:pPr marL="0" indent="0"/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/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83673F-3B89-4BB6-B0F4-3B579E42A897}"/>
              </a:ext>
            </a:extLst>
          </p:cNvPr>
          <p:cNvSpPr/>
          <p:nvPr/>
        </p:nvSpPr>
        <p:spPr>
          <a:xfrm>
            <a:off x="9908931" y="980109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R has literally thousands of user-written packages: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Design and publish integrated and interactive documents and reports (R Markdown)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Digital mapping and spatial analysis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Network analysis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(Content) analysis of texts / interviews (including Word Clouds)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Make and publish online data servers (shiny apps)</a:t>
            </a:r>
            <a:endParaRPr lang="en-US" dirty="0"/>
          </a:p>
        </p:txBody>
      </p:sp>
      <p:sp>
        <p:nvSpPr>
          <p:cNvPr id="13" name="AutoShape 6" descr="Image result for learning curve">
            <a:extLst>
              <a:ext uri="{FF2B5EF4-FFF2-40B4-BE49-F238E27FC236}">
                <a16:creationId xmlns:a16="http://schemas.microsoft.com/office/drawing/2014/main" id="{124B6993-490D-4BD6-BD07-CAB84544E0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9AFBBB-4E0A-49BB-B5A7-B21D76E5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772" y="847725"/>
            <a:ext cx="3624628" cy="561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85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F6DB9BC-B078-453E-AEE0-E47BFF21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88" y="434975"/>
            <a:ext cx="7467600" cy="747439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Course Objectives</a:t>
            </a:r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6D26807A-85CB-4E41-9DAD-45D319B4FE6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182414"/>
            <a:ext cx="7467600" cy="5446986"/>
          </a:xfrm>
        </p:spPr>
        <p:txBody>
          <a:bodyPr/>
          <a:lstStyle/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Become familiar with the R platform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 Studio Interface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Packages (mainly </a:t>
            </a:r>
            <a:r>
              <a:rPr lang="en-US" alt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tidyverse</a:t>
            </a: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in this class)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Understanding how to get help</a:t>
            </a:r>
          </a:p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Develop basic coding skills</a:t>
            </a:r>
            <a:endParaRPr lang="en-US" alt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Simple computations, syntax, &amp; functions</a:t>
            </a:r>
          </a:p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Build data analysis skills via code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Import data from common planning sources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Data wrangling and cleaning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Visualization (charts, graphs, maybe maps)</a:t>
            </a:r>
          </a:p>
          <a:p>
            <a:pPr marL="800100" lvl="2" indent="-4572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Maybe some statistical analysis?</a:t>
            </a:r>
          </a:p>
          <a:p>
            <a:pPr lvl="1" eaLnBrk="1" hangingPunct="1"/>
            <a:endParaRPr lang="en-US" altLang="en-US"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8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F6DB9BC-B078-453E-AEE0-E47BFF21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88" y="571609"/>
            <a:ext cx="7467600" cy="747439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Expectations</a:t>
            </a:r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6D26807A-85CB-4E41-9DAD-45D319B4FE6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455683"/>
            <a:ext cx="7467600" cy="5173716"/>
          </a:xfrm>
        </p:spPr>
        <p:txBody>
          <a:bodyPr/>
          <a:lstStyle/>
          <a:p>
            <a:pPr marL="457200" indent="-457200" eaLnBrk="1" hangingPunct="1">
              <a:buFont typeface="Century Schoolbook" panose="02040604050505020304" pitchFamily="18" charset="0"/>
              <a:buAutoNum type="arabicPeriod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Weekly Tasks</a:t>
            </a:r>
          </a:p>
          <a:p>
            <a:pPr marL="800100" lvl="2" indent="-457200" eaLnBrk="1" hangingPunct="1">
              <a:buFont typeface="Century Schoolbook" panose="02040604050505020304" pitchFamily="18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Readings, Tutorials, other Coding Assignments</a:t>
            </a:r>
          </a:p>
          <a:p>
            <a:pPr marL="800100" lvl="2" indent="-457200" eaLnBrk="1" hangingPunct="1">
              <a:buFont typeface="Century Schoolbook" panose="02040604050505020304" pitchFamily="18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No graded work, but you’re not going to learn it unless you </a:t>
            </a:r>
          </a:p>
          <a:p>
            <a:pPr marL="800100" lvl="2" indent="-457200" eaLnBrk="1" hangingPunct="1">
              <a:buFont typeface="Century Schoolbook" panose="02040604050505020304" pitchFamily="18" charset="0"/>
              <a:buChar char="•"/>
            </a:pPr>
            <a:endParaRPr lang="en-US" alt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indent="-457200" eaLnBrk="1" hangingPunct="1">
              <a:buFont typeface="Century Schoolbook" panose="02040604050505020304" pitchFamily="18" charset="0"/>
              <a:buAutoNum type="arabicPeriod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Weekly Meetings</a:t>
            </a:r>
          </a:p>
          <a:p>
            <a:pPr marL="800100" lvl="2" indent="-457200" eaLnBrk="1" hangingPunct="1">
              <a:buFont typeface="Century Schoolbook" panose="02040604050505020304" pitchFamily="18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Brief review</a:t>
            </a:r>
          </a:p>
          <a:p>
            <a:pPr marL="800100" lvl="2" indent="-457200" eaLnBrk="1" hangingPunct="1">
              <a:buFont typeface="Century Schoolbook" panose="02040604050505020304" pitchFamily="18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Work through problems together, troubleshoot</a:t>
            </a:r>
            <a:endParaRPr lang="en-US" alt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 eaLnBrk="1" hangingPunct="1"/>
            <a:endParaRPr lang="en-US" altLang="en-US"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>
            <a:extLst>
              <a:ext uri="{FF2B5EF4-FFF2-40B4-BE49-F238E27FC236}">
                <a16:creationId xmlns:a16="http://schemas.microsoft.com/office/drawing/2014/main" id="{6F6DB9BC-B078-453E-AEE0-E47BFF21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88" y="434975"/>
            <a:ext cx="7467600" cy="747439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 R Studio Cloud Server</a:t>
            </a:r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6D26807A-85CB-4E41-9DAD-45D319B4FE6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77006"/>
            <a:ext cx="7467600" cy="5352393"/>
          </a:xfrm>
        </p:spPr>
        <p:txBody>
          <a:bodyPr/>
          <a:lstStyle/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Normally, you would load R on your computer</a:t>
            </a:r>
          </a:p>
          <a:p>
            <a:pPr lvl="2" indent="-3429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Then install a dashboard (e.g. R Studio)</a:t>
            </a:r>
          </a:p>
          <a:p>
            <a:pPr lvl="2" indent="-3429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Download additional packages as needed</a:t>
            </a:r>
          </a:p>
          <a:p>
            <a:pPr marL="342900" lvl="2" indent="0" eaLnBrk="1" hangingPunct="1">
              <a:buNone/>
            </a:pPr>
            <a:endParaRPr lang="en-US" alt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We will be using R Studio on the web</a:t>
            </a:r>
          </a:p>
          <a:p>
            <a:pPr lvl="2" indent="-342900" eaLnBrk="1" hangingPunct="1"/>
            <a:r>
              <a:rPr lang="en-US" sz="2400" dirty="0">
                <a:hlinkClick r:id="rId3"/>
              </a:rPr>
              <a:t>https://rstudio.cloud/</a:t>
            </a:r>
            <a:endParaRPr lang="en-US" sz="2400" dirty="0"/>
          </a:p>
          <a:p>
            <a:pPr lvl="2" indent="-342900" eaLnBrk="1" hangingPunct="1"/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No need for you to load anything on your computer</a:t>
            </a:r>
          </a:p>
          <a:p>
            <a:pPr lvl="2" indent="-342900" eaLnBrk="1" hangingPunct="1"/>
            <a:endParaRPr lang="en-US" altLang="en-US" sz="16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1" indent="0" eaLnBrk="1" hangingPunct="1">
              <a:buNone/>
            </a:pPr>
            <a:r>
              <a:rPr lang="en-US" alt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I set up a class workspace on R Studio Cloud</a:t>
            </a:r>
            <a:endParaRPr lang="en-US" alt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2" indent="-342900" eaLnBrk="1" hangingPunct="1"/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You need to register w R Studio Cloud, and I’ll will then give you access to the class workspace</a:t>
            </a:r>
          </a:p>
          <a:p>
            <a:pPr lvl="1" eaLnBrk="1" hangingPunct="1"/>
            <a:endParaRPr lang="en-US" altLang="en-US"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34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5C80F2DA-0B32-4572-B901-2F175916DA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49263"/>
            <a:ext cx="8229600" cy="6858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Before next week…</a:t>
            </a:r>
          </a:p>
        </p:txBody>
      </p:sp>
      <p:sp>
        <p:nvSpPr>
          <p:cNvPr id="41987" name="Rectangle 5">
            <a:extLst>
              <a:ext uri="{FF2B5EF4-FFF2-40B4-BE49-F238E27FC236}">
                <a16:creationId xmlns:a16="http://schemas.microsoft.com/office/drawing/2014/main" id="{B6C2F0F8-A3B6-4199-B6EC-3EFC2C3561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35062"/>
            <a:ext cx="8267700" cy="5549517"/>
          </a:xfrm>
          <a:noFill/>
        </p:spPr>
        <p:txBody>
          <a:bodyPr/>
          <a:lstStyle/>
          <a:p>
            <a:pPr marL="0" indent="0" eaLnBrk="1" hangingPunct="1"/>
            <a:r>
              <a:rPr lang="en-US" altLang="en-US" sz="2000" b="1" dirty="0">
                <a:solidFill>
                  <a:srgbClr val="8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Read</a:t>
            </a:r>
          </a:p>
          <a:p>
            <a:pPr marL="457200" lvl="1" indent="-457200" eaLnBrk="1" hangingPunct="1"/>
            <a:r>
              <a:rPr lang="en-US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ModernDive</a:t>
            </a: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 Online Tutorial:  Chapter 1 Getting Started with Data in R from </a:t>
            </a:r>
            <a:r>
              <a:rPr lang="en-US" sz="20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ModernDive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https://moderndive.com/1-getting-started.html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r>
              <a:rPr lang="en-US" sz="2000" b="1" dirty="0">
                <a:solidFill>
                  <a:srgbClr val="8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Watch:</a:t>
            </a: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Intro to what R Studio is and why use it </a:t>
            </a: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  <a:hlinkClick r:id="rId4"/>
              </a:rPr>
              <a:t>https://www.youtube.com/watch?v=riONFzJdXcs&amp;list=PLqzoL9-eJTNARFXxgwbqGo56NtbJnB37A&amp;index=2&amp;t=0s</a:t>
            </a:r>
            <a:endParaRPr lang="en-US" sz="2000" b="1" dirty="0">
              <a:solidFill>
                <a:srgbClr val="8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r>
              <a:rPr lang="en-US" sz="2000" b="1" dirty="0">
                <a:solidFill>
                  <a:srgbClr val="8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Do:</a:t>
            </a:r>
            <a:endParaRPr lang="en-US" altLang="en-US" sz="2000" b="1" dirty="0">
              <a:solidFill>
                <a:srgbClr val="8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Register with RStudio Cloud </a:t>
            </a: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  <a:hlinkClick r:id="rId5"/>
              </a:rPr>
              <a:t>www.rstudio.cloud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I will send you a link to join the shared space for this class</a:t>
            </a:r>
          </a:p>
          <a:p>
            <a:pPr marL="457200" lvl="1" indent="-457200" eaLnBrk="1" hangingPunct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Make sure you can access the class workspace</a:t>
            </a:r>
          </a:p>
          <a:p>
            <a:pPr marL="457200" lvl="1" indent="-457200" eaLnBrk="1" hangingPunct="1"/>
            <a:endParaRPr 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1" indent="0" eaLnBrk="1" hangingPunct="1">
              <a:buNone/>
            </a:pP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Next time we will start with the actual tutorials</a:t>
            </a:r>
          </a:p>
          <a:p>
            <a:pPr marL="0" indent="0" eaLnBrk="1" hangingPunct="1"/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814B4C5-EA7A-4EE0-9566-D21AD68433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71488"/>
            <a:ext cx="8229600" cy="6858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What is R?</a:t>
            </a:r>
          </a:p>
        </p:txBody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3A932110-22B8-47DA-AD94-620CD75E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57287"/>
            <a:ext cx="8229600" cy="5525523"/>
          </a:xfrm>
        </p:spPr>
        <p:txBody>
          <a:bodyPr/>
          <a:lstStyle/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R is an open-source programming language designed for data manipulation, visualization and statistics.</a:t>
            </a:r>
          </a:p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In class we will be accessing R via R Studio</a:t>
            </a:r>
          </a:p>
          <a:p>
            <a:pPr marL="0" indent="0" eaLnBrk="1" hangingPunct="1"/>
            <a:endParaRPr lang="en-US" alt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endParaRPr lang="en-US" alt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endParaRPr lang="en-US" alt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	</a:t>
            </a:r>
          </a:p>
          <a:p>
            <a:pPr marL="0" indent="0" eaLnBrk="1" hangingPunct="1"/>
            <a:endParaRPr lang="en-US" alt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26" name="Picture 2" descr="Analogy of difference between R and RStudio.">
            <a:extLst>
              <a:ext uri="{FF2B5EF4-FFF2-40B4-BE49-F238E27FC236}">
                <a16:creationId xmlns:a16="http://schemas.microsoft.com/office/drawing/2014/main" id="{89CD931B-B1BE-4986-A563-21831981E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4"/>
          <a:stretch/>
        </p:blipFill>
        <p:spPr bwMode="auto">
          <a:xfrm>
            <a:off x="828942" y="2730846"/>
            <a:ext cx="7486116" cy="2969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C7FB6D-1BDC-488D-B0AD-0AD85A033ABC}"/>
              </a:ext>
            </a:extLst>
          </p:cNvPr>
          <p:cNvSpPr txBox="1">
            <a:spLocks/>
          </p:cNvSpPr>
          <p:nvPr/>
        </p:nvSpPr>
        <p:spPr bwMode="auto">
          <a:xfrm>
            <a:off x="739211" y="5869400"/>
            <a:ext cx="7467600" cy="545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Font typeface="Wingdings" panose="05000000000000000000" pitchFamily="2" charset="2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10000"/>
              <a:buChar char="•"/>
              <a:defRPr sz="2400">
                <a:solidFill>
                  <a:schemeClr val="tx1"/>
                </a:solidFill>
                <a:latin typeface="+mn-lt"/>
              </a:defRPr>
            </a:lvl2pPr>
            <a:lvl3pPr marL="685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0287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75000"/>
              <a:buChar char="•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 eaLnBrk="1" hangingPunct="1">
              <a:buFontTx/>
              <a:buNone/>
            </a:pPr>
            <a:r>
              <a:rPr lang="en-US" altLang="en-US" sz="1600" i="0" kern="0" dirty="0">
                <a:latin typeface="Calibri Light" panose="020F0302020204030204" pitchFamily="34" charset="0"/>
                <a:cs typeface="Calibri Light" panose="020F0302020204030204" pitchFamily="34" charset="0"/>
              </a:rPr>
              <a:t>Source: </a:t>
            </a:r>
            <a:r>
              <a:rPr lang="en-US" altLang="en-US" sz="1600" i="0" kern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Ismay</a:t>
            </a:r>
            <a:r>
              <a:rPr lang="en-US" altLang="en-US" sz="1600" i="0" kern="0" dirty="0">
                <a:latin typeface="Calibri Light" panose="020F0302020204030204" pitchFamily="34" charset="0"/>
                <a:cs typeface="Calibri Light" panose="020F0302020204030204" pitchFamily="34" charset="0"/>
              </a:rPr>
              <a:t> and Kim (2019) </a:t>
            </a:r>
            <a:r>
              <a:rPr lang="en-US" altLang="en-US" sz="1600" i="0" kern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ModernDive</a:t>
            </a:r>
            <a:r>
              <a:rPr lang="en-US" altLang="en-US" sz="1600" i="0" kern="0" dirty="0">
                <a:latin typeface="Calibri Light" panose="020F0302020204030204" pitchFamily="34" charset="0"/>
                <a:cs typeface="Calibri Light" panose="020F0302020204030204" pitchFamily="34" charset="0"/>
              </a:rPr>
              <a:t>:  Statistical Inference via Data Science </a:t>
            </a:r>
            <a:r>
              <a:rPr lang="en-US" sz="1600" dirty="0">
                <a:hlinkClick r:id="rId4"/>
              </a:rPr>
              <a:t>https://moderndive.com/1-getting-started.html</a:t>
            </a:r>
            <a:r>
              <a:rPr lang="en-US" altLang="en-US" sz="1600" i="0" kern="0" dirty="0">
                <a:latin typeface="Calibri Light" panose="020F0302020204030204" pitchFamily="34" charset="0"/>
                <a:cs typeface="Calibri Light" panose="020F0302020204030204" pitchFamily="34" charset="0"/>
              </a:rPr>
              <a:t>  </a:t>
            </a:r>
            <a:endParaRPr lang="en-US" altLang="en-US" sz="1400" i="0" kern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 eaLnBrk="1" hangingPunct="1"/>
            <a:endParaRPr lang="en-US" altLang="en-US" sz="900" i="0" kern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814B4C5-EA7A-4EE0-9566-D21AD68433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71488"/>
            <a:ext cx="8229600" cy="6858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Why not just use excel?</a:t>
            </a:r>
          </a:p>
        </p:txBody>
      </p:sp>
      <p:sp>
        <p:nvSpPr>
          <p:cNvPr id="129027" name="Rectangle 3">
            <a:extLst>
              <a:ext uri="{FF2B5EF4-FFF2-40B4-BE49-F238E27FC236}">
                <a16:creationId xmlns:a16="http://schemas.microsoft.com/office/drawing/2014/main" id="{3A932110-22B8-47DA-AD94-620CD75E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239139"/>
            <a:ext cx="8229600" cy="5281301"/>
          </a:xfrm>
        </p:spPr>
        <p:txBody>
          <a:bodyPr/>
          <a:lstStyle/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Excel is fine when: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Ad hoc / one-off projects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Small datasets or entering your own data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Simple calculations or statistics</a:t>
            </a:r>
          </a:p>
          <a:p>
            <a:pPr marL="0" indent="0" eaLnBrk="1" hangingPunct="1"/>
            <a:endParaRPr lang="en-US" altLang="en-US" sz="1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eaLnBrk="1" hangingPunct="1"/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Better to code when: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Repeat the same/similar analysis many times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Manipulation/integration of large datasets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More sophisticated analytical &amp; visualization methods</a:t>
            </a:r>
          </a:p>
          <a:p>
            <a:pPr marL="800100" lvl="2" indent="-45720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Literally thousands of user-written routines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400" u="sng" dirty="0">
                <a:latin typeface="Calibri Light" panose="020F0302020204030204" pitchFamily="34" charset="0"/>
                <a:cs typeface="Calibri Light" panose="020F0302020204030204" pitchFamily="34" charset="0"/>
              </a:rPr>
              <a:t>Analytical integration</a:t>
            </a:r>
          </a:p>
          <a:p>
            <a:pPr marL="0" indent="0" eaLnBrk="1" hangingPunct="1"/>
            <a:endParaRPr lang="en-US" alt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0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36F1-FEAD-4351-82F1-4AABBFB0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Common Statistical Methods</a:t>
            </a:r>
          </a:p>
        </p:txBody>
      </p:sp>
      <p:pic>
        <p:nvPicPr>
          <p:cNvPr id="3082" name="Picture 10" descr="boxplots">
            <a:extLst>
              <a:ext uri="{FF2B5EF4-FFF2-40B4-BE49-F238E27FC236}">
                <a16:creationId xmlns:a16="http://schemas.microsoft.com/office/drawing/2014/main" id="{B933F11C-AB1F-43C9-96EC-72EFC329C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670" y="2063095"/>
            <a:ext cx="4107138" cy="331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result for Examples Histograms in R">
            <a:extLst>
              <a:ext uri="{FF2B5EF4-FFF2-40B4-BE49-F238E27FC236}">
                <a16:creationId xmlns:a16="http://schemas.microsoft.com/office/drawing/2014/main" id="{C6C5A4DE-10CB-4FB0-A3F3-36C51C3A7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24" y="1412815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53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36F1-FEAD-4351-82F1-4AABBFB0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Data Visualization Methods</a:t>
            </a:r>
          </a:p>
        </p:txBody>
      </p:sp>
      <p:pic>
        <p:nvPicPr>
          <p:cNvPr id="6146" name="Picture 2" descr="Image result for Examples Lattice R">
            <a:extLst>
              <a:ext uri="{FF2B5EF4-FFF2-40B4-BE49-F238E27FC236}">
                <a16:creationId xmlns:a16="http://schemas.microsoft.com/office/drawing/2014/main" id="{F34301BF-851F-49FF-8915-EE9EC0B9A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118" y="1062438"/>
            <a:ext cx="5507764" cy="550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106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36F1-FEAD-4351-82F1-4AABBFB0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Network Analysis</a:t>
            </a:r>
          </a:p>
        </p:txBody>
      </p:sp>
      <p:pic>
        <p:nvPicPr>
          <p:cNvPr id="3076" name="Picture 4" descr="Image result for R network Graphics">
            <a:extLst>
              <a:ext uri="{FF2B5EF4-FFF2-40B4-BE49-F238E27FC236}">
                <a16:creationId xmlns:a16="http://schemas.microsoft.com/office/drawing/2014/main" id="{E0D69767-2EA4-44E6-BC45-49389EBC5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290" y="1943930"/>
            <a:ext cx="3348806" cy="308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lated image">
            <a:extLst>
              <a:ext uri="{FF2B5EF4-FFF2-40B4-BE49-F238E27FC236}">
                <a16:creationId xmlns:a16="http://schemas.microsoft.com/office/drawing/2014/main" id="{131BBB98-DDB0-4224-9B5C-944A2BDAED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7"/>
          <a:stretch/>
        </p:blipFill>
        <p:spPr bwMode="auto">
          <a:xfrm>
            <a:off x="520904" y="1736208"/>
            <a:ext cx="4464593" cy="338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800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36F1-FEAD-4351-82F1-4AABBFB0B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Spatial Data Analysis</a:t>
            </a:r>
          </a:p>
        </p:txBody>
      </p:sp>
      <p:pic>
        <p:nvPicPr>
          <p:cNvPr id="4102" name="Picture 6" descr="Image result for spatial analysis in r">
            <a:extLst>
              <a:ext uri="{FF2B5EF4-FFF2-40B4-BE49-F238E27FC236}">
                <a16:creationId xmlns:a16="http://schemas.microsoft.com/office/drawing/2014/main" id="{38870506-3CB6-493A-A930-05466F78D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18108"/>
            <a:ext cx="3041073" cy="3599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spatial analysis in r">
            <a:extLst>
              <a:ext uri="{FF2B5EF4-FFF2-40B4-BE49-F238E27FC236}">
                <a16:creationId xmlns:a16="http://schemas.microsoft.com/office/drawing/2014/main" id="{3D7A391D-58F2-466C-A65F-33053F3B7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827" y="2045645"/>
            <a:ext cx="5094173" cy="349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762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FF227-6E01-4F21-A57E-52950B8F1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Really nice looking reports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FEF40-02D6-402F-BC90-DC92456E2E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7" t="7053" r="44673"/>
          <a:stretch/>
        </p:blipFill>
        <p:spPr>
          <a:xfrm>
            <a:off x="457200" y="1190625"/>
            <a:ext cx="7200835" cy="538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10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F784D-2673-48AE-9106-00521C4D3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Data Dashboards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BEDC16-9C74-4642-A463-D43C3C5AE4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52" r="42430" b="8342"/>
          <a:stretch/>
        </p:blipFill>
        <p:spPr>
          <a:xfrm>
            <a:off x="457200" y="1358781"/>
            <a:ext cx="8360180" cy="4994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6420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3660</TotalTime>
  <Words>597</Words>
  <Application>Microsoft Office PowerPoint</Application>
  <PresentationFormat>On-screen Show (4:3)</PresentationFormat>
  <Paragraphs>99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Century Schoolbook</vt:lpstr>
      <vt:lpstr>Wingdings</vt:lpstr>
      <vt:lpstr>Default Design</vt:lpstr>
      <vt:lpstr>Intro R Workshop and Study Group   Introduction</vt:lpstr>
      <vt:lpstr>What is R?</vt:lpstr>
      <vt:lpstr>Why not just use excel?</vt:lpstr>
      <vt:lpstr>Common Statistical Methods</vt:lpstr>
      <vt:lpstr>Data Visualization Methods</vt:lpstr>
      <vt:lpstr>Network Analysis</vt:lpstr>
      <vt:lpstr>Spatial Data Analysis</vt:lpstr>
      <vt:lpstr>Really nice looking reports</vt:lpstr>
      <vt:lpstr>Interactive Data Dashboards</vt:lpstr>
      <vt:lpstr>Content Analysis and Word Clouds</vt:lpstr>
      <vt:lpstr>So what’s the problem? </vt:lpstr>
      <vt:lpstr>Course Objectives</vt:lpstr>
      <vt:lpstr>Expectations</vt:lpstr>
      <vt:lpstr>The R Studio Cloud Server</vt:lpstr>
      <vt:lpstr>Before next week…</vt:lpstr>
    </vt:vector>
  </TitlesOfParts>
  <Company>DCRP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Henry Renski</dc:creator>
  <cp:lastModifiedBy>Henry Renski</cp:lastModifiedBy>
  <cp:revision>168</cp:revision>
  <dcterms:created xsi:type="dcterms:W3CDTF">2007-08-20T14:58:24Z</dcterms:created>
  <dcterms:modified xsi:type="dcterms:W3CDTF">2021-09-18T16:03:09Z</dcterms:modified>
</cp:coreProperties>
</file>

<file path=docProps/thumbnail.jpeg>
</file>